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F0826E-F550-4C58-B8AF-0173F43C61C2}"/>
              </a:ext>
            </a:extLst>
          </p:cNvPr>
          <p:cNvSpPr/>
          <p:nvPr/>
        </p:nvSpPr>
        <p:spPr>
          <a:xfrm>
            <a:off x="3438939" y="149450"/>
            <a:ext cx="5314121" cy="7156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5566F8-F523-4618-A6C8-1F1A42C82B6D}"/>
              </a:ext>
            </a:extLst>
          </p:cNvPr>
          <p:cNvSpPr/>
          <p:nvPr/>
        </p:nvSpPr>
        <p:spPr>
          <a:xfrm>
            <a:off x="9356035" y="404604"/>
            <a:ext cx="2478157" cy="330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FFFF00"/>
                </a:solidFill>
                <a:latin typeface="Arial Black" panose="020B0A04020102020204" pitchFamily="34" charset="0"/>
              </a:rPr>
              <a:t>Dr.Widad</a:t>
            </a:r>
            <a:r>
              <a:rPr lang="en-US" sz="1400" b="1" dirty="0">
                <a:solidFill>
                  <a:srgbClr val="FFFF00"/>
                </a:solidFill>
                <a:latin typeface="Arial Black" panose="020B0A04020102020204" pitchFamily="34" charset="0"/>
              </a:rPr>
              <a:t> Saleh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49966-7AE5-4461-8315-D544FA5F5AAD}"/>
              </a:ext>
            </a:extLst>
          </p:cNvPr>
          <p:cNvSpPr/>
          <p:nvPr/>
        </p:nvSpPr>
        <p:spPr>
          <a:xfrm>
            <a:off x="9356035" y="822462"/>
            <a:ext cx="2478157" cy="330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00"/>
                </a:solidFill>
                <a:latin typeface="Arial Black" panose="020B0A04020102020204" pitchFamily="34" charset="0"/>
              </a:rPr>
              <a:t>Lecture Five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398D-0D55-44E9-821D-E1BF591DDA44}"/>
              </a:ext>
            </a:extLst>
          </p:cNvPr>
          <p:cNvSpPr/>
          <p:nvPr/>
        </p:nvSpPr>
        <p:spPr>
          <a:xfrm>
            <a:off x="437322" y="1292811"/>
            <a:ext cx="11569148" cy="17890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Polymers are lightweight and can be processed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easily and economically into a wide range of shapes and forms. The major synthetic efforts at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present are aimed at polymers </a:t>
            </a:r>
            <a:r>
              <a:rPr lang="en-US" sz="16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with high temperature</a:t>
            </a:r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, </a:t>
            </a:r>
            <a:r>
              <a:rPr lang="en-US" sz="16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liquid crystal, conducting, and nonlinear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optical properties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6A38D7-41D5-4A10-915F-C2BF5345FB0D}"/>
              </a:ext>
            </a:extLst>
          </p:cNvPr>
          <p:cNvSpPr/>
          <p:nvPr/>
        </p:nvSpPr>
        <p:spPr>
          <a:xfrm>
            <a:off x="3260035" y="3314491"/>
            <a:ext cx="5367130" cy="5536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Requirements for High-Temperature Polymers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BC11A6-96D4-4CFC-9A0C-B321491C9452}"/>
              </a:ext>
            </a:extLst>
          </p:cNvPr>
          <p:cNvSpPr/>
          <p:nvPr/>
        </p:nvSpPr>
        <p:spPr>
          <a:xfrm>
            <a:off x="437322" y="4100820"/>
            <a:ext cx="11569148" cy="17890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high-temperature polymer, refer to a high-performance polymer that can be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utilized at higher use temperatures; that is, its mechanical strength and modulus, stability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to various environments (chemical, solvent, UV, oxygen), and dimensional stability at higher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temperatures match those of other polymers at lower temperatures</a:t>
            </a:r>
            <a:endParaRPr lang="en-US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970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1004BC0-7562-4F59-90E0-5E6A734BF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348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6EABEE-588F-4FE7-9843-520EF9BC49A6}"/>
              </a:ext>
            </a:extLst>
          </p:cNvPr>
          <p:cNvSpPr/>
          <p:nvPr/>
        </p:nvSpPr>
        <p:spPr>
          <a:xfrm>
            <a:off x="109330" y="1007166"/>
            <a:ext cx="3685761" cy="525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6-Polyamidesimides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6EE40D-8B4F-43F5-AD27-A6FBFA30FDFD}"/>
              </a:ext>
            </a:extLst>
          </p:cNvPr>
          <p:cNvSpPr/>
          <p:nvPr/>
        </p:nvSpPr>
        <p:spPr>
          <a:xfrm>
            <a:off x="109330" y="1638389"/>
            <a:ext cx="11973340" cy="13533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Polyamideimides</a:t>
            </a:r>
            <a:r>
              <a:rPr lang="en-US" b="1" dirty="0"/>
              <a:t> (PAIs) (trade name: </a:t>
            </a:r>
            <a:r>
              <a:rPr lang="en-US" b="1" dirty="0" err="1"/>
              <a:t>Torlon</a:t>
            </a:r>
            <a:r>
              <a:rPr lang="en-US" b="1" dirty="0"/>
              <a:t>), containing both amide and imide functional</a:t>
            </a:r>
          </a:p>
          <a:p>
            <a:pPr algn="ctr"/>
            <a:r>
              <a:rPr lang="en-US" b="1" dirty="0"/>
              <a:t>groups in the polymer chain, </a:t>
            </a:r>
            <a:r>
              <a:rPr lang="en-US" b="1" dirty="0">
                <a:highlight>
                  <a:srgbClr val="00FF00"/>
                </a:highlight>
              </a:rPr>
              <a:t>are produced by the reaction of </a:t>
            </a:r>
            <a:r>
              <a:rPr lang="en-US" b="1" dirty="0" err="1">
                <a:highlight>
                  <a:srgbClr val="00FF00"/>
                </a:highlight>
              </a:rPr>
              <a:t>trimellitic</a:t>
            </a:r>
            <a:r>
              <a:rPr lang="en-US" b="1" dirty="0">
                <a:highlight>
                  <a:srgbClr val="00FF00"/>
                </a:highlight>
              </a:rPr>
              <a:t> anhydride</a:t>
            </a:r>
          </a:p>
          <a:p>
            <a:pPr algn="ctr"/>
            <a:r>
              <a:rPr lang="en-US" b="1" dirty="0"/>
              <a:t>(or a derivative) </a:t>
            </a:r>
            <a:r>
              <a:rPr lang="en-US" b="1" dirty="0">
                <a:highlight>
                  <a:srgbClr val="00FF00"/>
                </a:highlight>
              </a:rPr>
              <a:t>with various </a:t>
            </a:r>
            <a:r>
              <a:rPr lang="en-US" b="1" dirty="0" err="1">
                <a:highlight>
                  <a:srgbClr val="00FF00"/>
                </a:highlight>
              </a:rPr>
              <a:t>diamines</a:t>
            </a:r>
            <a:r>
              <a:rPr lang="en-US" b="1" dirty="0" err="1"/>
              <a:t>.PAI</a:t>
            </a:r>
            <a:r>
              <a:rPr lang="en-US" b="1" dirty="0"/>
              <a:t> resins are amorphous </a:t>
            </a:r>
            <a:r>
              <a:rPr lang="en-US" b="1" dirty="0" err="1"/>
              <a:t>polymerswith</a:t>
            </a:r>
            <a:r>
              <a:rPr lang="en-US" b="1" dirty="0"/>
              <a:t> </a:t>
            </a:r>
            <a:r>
              <a:rPr lang="en-US" b="1" dirty="0">
                <a:highlight>
                  <a:srgbClr val="00FF00"/>
                </a:highlight>
              </a:rPr>
              <a:t>glass transition temperatures </a:t>
            </a:r>
            <a:r>
              <a:rPr lang="en-US" b="1" dirty="0"/>
              <a:t>of </a:t>
            </a:r>
            <a:r>
              <a:rPr lang="en-US" b="1" dirty="0">
                <a:highlight>
                  <a:srgbClr val="00FF00"/>
                </a:highlight>
              </a:rPr>
              <a:t>270–285C</a:t>
            </a:r>
            <a:r>
              <a:rPr lang="en-US" b="1" dirty="0"/>
              <a:t> and continuous-use temperatures of 220–</a:t>
            </a:r>
          </a:p>
          <a:p>
            <a:pPr algn="ctr"/>
            <a:r>
              <a:rPr lang="en-US" b="1" dirty="0"/>
              <a:t>230C..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F1D302-C656-469F-ADC8-C75A75C48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29" y="3061007"/>
            <a:ext cx="6251713" cy="17495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F32DFA-006E-489B-BBCA-6AC97F695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8491" y="3097764"/>
            <a:ext cx="5524179" cy="17127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F9D360-1A68-4092-A5CE-6154E520436E}"/>
              </a:ext>
            </a:extLst>
          </p:cNvPr>
          <p:cNvSpPr/>
          <p:nvPr/>
        </p:nvSpPr>
        <p:spPr>
          <a:xfrm>
            <a:off x="109329" y="4879800"/>
            <a:ext cx="3685761" cy="525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7- </a:t>
            </a:r>
            <a:r>
              <a:rPr lang="en-US" b="1" dirty="0" err="1"/>
              <a:t>Bismalimides</a:t>
            </a:r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654D50-1210-4C8F-A3C2-8D51DBF05BE7}"/>
              </a:ext>
            </a:extLst>
          </p:cNvPr>
          <p:cNvSpPr/>
          <p:nvPr/>
        </p:nvSpPr>
        <p:spPr>
          <a:xfrm>
            <a:off x="109329" y="5405006"/>
            <a:ext cx="11973340" cy="13867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(</a:t>
            </a:r>
            <a:r>
              <a:rPr lang="en-US" b="1" dirty="0">
                <a:highlight>
                  <a:srgbClr val="00FF00"/>
                </a:highlight>
              </a:rPr>
              <a:t>BMI) polymers are produced by reaction of a diamine and a bismaleimide.</a:t>
            </a:r>
          </a:p>
          <a:p>
            <a:pPr algn="ctr"/>
            <a:r>
              <a:rPr lang="en-US" b="1" dirty="0"/>
              <a:t>Polymerization is carried out</a:t>
            </a:r>
          </a:p>
          <a:p>
            <a:pPr algn="ctr"/>
            <a:r>
              <a:rPr lang="en-US" b="1" dirty="0"/>
              <a:t>with the bismaleimide in excess to produce maleimide end-capped </a:t>
            </a:r>
            <a:r>
              <a:rPr lang="en-US" b="1" dirty="0" err="1"/>
              <a:t>telechelic</a:t>
            </a:r>
            <a:r>
              <a:rPr lang="en-US" b="1" dirty="0"/>
              <a:t> oligomers</a:t>
            </a:r>
          </a:p>
          <a:p>
            <a:pPr algn="ctr"/>
            <a:r>
              <a:rPr lang="en-US" b="1" dirty="0"/>
              <a:t>(XLVI). Heating at temperatures of 180C and higher results in crosslinking via radical chain</a:t>
            </a:r>
          </a:p>
          <a:p>
            <a:pPr algn="ctr"/>
            <a:r>
              <a:rPr lang="en-US" b="1" dirty="0"/>
              <a:t>polymerization</a:t>
            </a:r>
          </a:p>
        </p:txBody>
      </p:sp>
    </p:spTree>
    <p:extLst>
      <p:ext uri="{BB962C8B-B14F-4D97-AF65-F5344CB8AC3E}">
        <p14:creationId xmlns:p14="http://schemas.microsoft.com/office/powerpoint/2010/main" val="411784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A8A9EA-D228-49F8-8A70-1120B57C1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348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9A6BBF-2B0E-43FE-9587-2A56E7C58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57" y="1264704"/>
            <a:ext cx="5446643" cy="13724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5DC84B-9836-47EE-B5FB-4485B8512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970" y="1264704"/>
            <a:ext cx="5897473" cy="13724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E1BDF7-0933-48FF-A3DC-D187D3C93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557" y="3547379"/>
            <a:ext cx="5446643" cy="20459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5B8887-44C3-45CE-9BBC-BEC978E372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9969" y="3547379"/>
            <a:ext cx="5897473" cy="204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2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2FEC30-5C39-49D9-B869-839983BDE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348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F9483B-9965-4FC2-97B0-413AA0A94815}"/>
              </a:ext>
            </a:extLst>
          </p:cNvPr>
          <p:cNvSpPr/>
          <p:nvPr/>
        </p:nvSpPr>
        <p:spPr>
          <a:xfrm>
            <a:off x="109330" y="1007166"/>
            <a:ext cx="5575853" cy="525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7- five member ring heterocyclic polymers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BBBF66-1F26-45C1-8771-C56CDF6B2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30" y="1868557"/>
            <a:ext cx="10681253" cy="37636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ACF5919-1FEA-481F-9CEA-DFDFBE5ED117}"/>
              </a:ext>
            </a:extLst>
          </p:cNvPr>
          <p:cNvSpPr/>
          <p:nvPr/>
        </p:nvSpPr>
        <p:spPr>
          <a:xfrm>
            <a:off x="1086679" y="5830957"/>
            <a:ext cx="9766852" cy="5252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Polyimides obtained from the reaction of diamine (tetraamines ) with dicarboxylate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28F7EA-E6EA-4948-9B53-E2B652F18A7E}"/>
              </a:ext>
            </a:extLst>
          </p:cNvPr>
          <p:cNvSpPr/>
          <p:nvPr/>
        </p:nvSpPr>
        <p:spPr>
          <a:xfrm>
            <a:off x="874643" y="3975652"/>
            <a:ext cx="3856383" cy="1338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Has good mechanical properties and heat stability up to 300 C</a:t>
            </a:r>
          </a:p>
        </p:txBody>
      </p:sp>
    </p:spTree>
    <p:extLst>
      <p:ext uri="{BB962C8B-B14F-4D97-AF65-F5344CB8AC3E}">
        <p14:creationId xmlns:p14="http://schemas.microsoft.com/office/powerpoint/2010/main" val="538492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84C795-AC20-4820-863E-111BD19E9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940" y="616722"/>
            <a:ext cx="9197008" cy="24577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FEA42C-76CA-4C80-9F8A-0E1CB99D1C08}"/>
              </a:ext>
            </a:extLst>
          </p:cNvPr>
          <p:cNvSpPr/>
          <p:nvPr/>
        </p:nvSpPr>
        <p:spPr>
          <a:xfrm>
            <a:off x="1577009" y="1895061"/>
            <a:ext cx="3008243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Polybenzoxazole (PBO)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1A95C4-A932-4C72-B1EC-F741E46B8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939" y="3429001"/>
            <a:ext cx="9197007" cy="301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84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AF69C9-763E-416C-B0FA-0A0BB84B3580}"/>
              </a:ext>
            </a:extLst>
          </p:cNvPr>
          <p:cNvSpPr/>
          <p:nvPr/>
        </p:nvSpPr>
        <p:spPr>
          <a:xfrm>
            <a:off x="96078" y="344557"/>
            <a:ext cx="3654287" cy="525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8- poly (p-phenylene 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F7708E-9195-4543-B9B5-0190667DCA32}"/>
              </a:ext>
            </a:extLst>
          </p:cNvPr>
          <p:cNvSpPr/>
          <p:nvPr/>
        </p:nvSpPr>
        <p:spPr>
          <a:xfrm>
            <a:off x="96078" y="975780"/>
            <a:ext cx="11973340" cy="13533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One of the earliest attempts to synthesize heat-resistant polymers was the oxidative polymerization</a:t>
            </a:r>
          </a:p>
          <a:p>
            <a:pPr algn="ctr"/>
            <a:r>
              <a:rPr lang="en-US" b="1" dirty="0"/>
              <a:t>of benzene to poly(p-phenylene) [IUPAC: poly(1,4-phenylene)]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1A7F06-5653-4329-AB4C-E313CA8A8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91" y="2471598"/>
            <a:ext cx="10946296" cy="15380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75A31D-6CAB-49BF-AA9F-988AC99DB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391" y="4267201"/>
            <a:ext cx="10946296" cy="224624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D32CAD-F6DC-4A14-B421-712E489D172F}"/>
              </a:ext>
            </a:extLst>
          </p:cNvPr>
          <p:cNvSpPr/>
          <p:nvPr/>
        </p:nvSpPr>
        <p:spPr>
          <a:xfrm>
            <a:off x="7394713" y="4333461"/>
            <a:ext cx="1828800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Suzuki coupling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5ECB76-60C1-4783-8129-56C06F6C8FBF}"/>
              </a:ext>
            </a:extLst>
          </p:cNvPr>
          <p:cNvSpPr/>
          <p:nvPr/>
        </p:nvSpPr>
        <p:spPr>
          <a:xfrm>
            <a:off x="1139687" y="4333461"/>
            <a:ext cx="1828800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Aryl boronic acid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2E0E9C-9314-4986-838A-0C9EB9E2FB49}"/>
              </a:ext>
            </a:extLst>
          </p:cNvPr>
          <p:cNvSpPr/>
          <p:nvPr/>
        </p:nvSpPr>
        <p:spPr>
          <a:xfrm>
            <a:off x="6579705" y="5882220"/>
            <a:ext cx="1828800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Aryl bromide</a:t>
            </a:r>
          </a:p>
        </p:txBody>
      </p:sp>
    </p:spTree>
    <p:extLst>
      <p:ext uri="{BB962C8B-B14F-4D97-AF65-F5344CB8AC3E}">
        <p14:creationId xmlns:p14="http://schemas.microsoft.com/office/powerpoint/2010/main" val="3274006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3D6F86-A2A1-4C0B-B009-713AA9F40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43" y="398550"/>
            <a:ext cx="5088835" cy="20000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B5087A2-E1D1-43E5-9A8F-E516F128A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679" y="398551"/>
            <a:ext cx="5420140" cy="200009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E356656-E28B-44A6-AA6F-71FC6485C681}"/>
              </a:ext>
            </a:extLst>
          </p:cNvPr>
          <p:cNvSpPr/>
          <p:nvPr/>
        </p:nvSpPr>
        <p:spPr>
          <a:xfrm>
            <a:off x="569844" y="2756453"/>
            <a:ext cx="10508974" cy="384313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onductive polymer - Wikipedia">
            <a:extLst>
              <a:ext uri="{FF2B5EF4-FFF2-40B4-BE49-F238E27FC236}">
                <a16:creationId xmlns:a16="http://schemas.microsoft.com/office/drawing/2014/main" id="{2E2141B1-C58B-4BA8-9009-677B12CFA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13" y="3101009"/>
            <a:ext cx="9435548" cy="315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818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6004F3-1DFD-451C-841A-BBFDC7DED1D9}"/>
              </a:ext>
            </a:extLst>
          </p:cNvPr>
          <p:cNvSpPr/>
          <p:nvPr/>
        </p:nvSpPr>
        <p:spPr>
          <a:xfrm>
            <a:off x="1987827" y="1073425"/>
            <a:ext cx="7169426" cy="3458817"/>
          </a:xfrm>
          <a:prstGeom prst="rect">
            <a:avLst/>
          </a:prstGeom>
          <a:solidFill>
            <a:srgbClr val="FFC000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i="1" dirty="0">
                <a:solidFill>
                  <a:schemeClr val="bg1"/>
                </a:solidFill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134167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4A1D-B35B-4D36-9E4F-420654B29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106018"/>
            <a:ext cx="5953538" cy="82163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BDFCD4-13EB-4B72-BCA7-47AE6C87D3F0}"/>
              </a:ext>
            </a:extLst>
          </p:cNvPr>
          <p:cNvSpPr/>
          <p:nvPr/>
        </p:nvSpPr>
        <p:spPr>
          <a:xfrm>
            <a:off x="265043" y="1179444"/>
            <a:ext cx="11701670" cy="1166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highlight>
                  <a:srgbClr val="00FF00"/>
                </a:highlight>
              </a:rPr>
              <a:t>The strengths of the primary bonds </a:t>
            </a:r>
            <a:r>
              <a:rPr lang="en-US" b="1" dirty="0"/>
              <a:t>in a polymer are the single most important determinant of</a:t>
            </a:r>
          </a:p>
          <a:p>
            <a:pPr algn="ctr"/>
            <a:r>
              <a:rPr lang="en-US" b="1" dirty="0"/>
              <a:t>the heat resistance of a polymer structure. This is especially critical with respect to the bonds</a:t>
            </a:r>
          </a:p>
          <a:p>
            <a:pPr algn="ctr"/>
            <a:r>
              <a:rPr lang="en-US" b="1" dirty="0"/>
              <a:t>in the polymer chain.</a:t>
            </a:r>
            <a:r>
              <a:rPr lang="en-US" dirty="0"/>
              <a:t> </a:t>
            </a:r>
            <a:r>
              <a:rPr lang="en-US" b="1" dirty="0"/>
              <a:t>Breakage of those bonds results in a deterioration of mechanical</a:t>
            </a:r>
          </a:p>
          <a:p>
            <a:pPr algn="ctr"/>
            <a:r>
              <a:rPr lang="en-US" b="1" dirty="0"/>
              <a:t>strength due to the drop in molecular weight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AD0FA1-A6BF-48D7-B40E-5CBA739CF5F5}"/>
              </a:ext>
            </a:extLst>
          </p:cNvPr>
          <p:cNvSpPr/>
          <p:nvPr/>
        </p:nvSpPr>
        <p:spPr>
          <a:xfrm>
            <a:off x="265043" y="2491410"/>
            <a:ext cx="11701670" cy="834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highlight>
                  <a:srgbClr val="00FF00"/>
                </a:highlight>
              </a:rPr>
              <a:t>Breakage of those bonds </a:t>
            </a:r>
            <a:r>
              <a:rPr lang="en-US" b="1" dirty="0"/>
              <a:t>results in a deterioration of mechanical</a:t>
            </a:r>
          </a:p>
          <a:p>
            <a:pPr algn="ctr"/>
            <a:r>
              <a:rPr lang="en-US" b="1" dirty="0"/>
              <a:t>strength due to the drop in molecular weight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7000E5-1A28-46F4-BF96-412A5A0CF130}"/>
              </a:ext>
            </a:extLst>
          </p:cNvPr>
          <p:cNvSpPr/>
          <p:nvPr/>
        </p:nvSpPr>
        <p:spPr>
          <a:xfrm>
            <a:off x="265043" y="3472070"/>
            <a:ext cx="11701670" cy="1577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highlight>
                  <a:srgbClr val="00FF00"/>
                </a:highlight>
              </a:rPr>
              <a:t>The inclusion of other functional </a:t>
            </a:r>
            <a:r>
              <a:rPr lang="en-US" b="1" dirty="0"/>
              <a:t>groups in the polymer chain requires careful choice to</a:t>
            </a:r>
          </a:p>
          <a:p>
            <a:pPr algn="ctr"/>
            <a:r>
              <a:rPr lang="en-US" b="1" dirty="0"/>
              <a:t>avoid introducing weak links into an otherwise strong chain. Certain functional groups (ether,</a:t>
            </a:r>
          </a:p>
          <a:p>
            <a:pPr algn="ctr"/>
            <a:r>
              <a:rPr lang="en-US" b="1" dirty="0"/>
              <a:t>sulfone, imide, amide, CF2) are much more heat-resistant than others (alkylene, alicyclic,</a:t>
            </a:r>
          </a:p>
          <a:p>
            <a:pPr algn="ctr"/>
            <a:r>
              <a:rPr lang="en-US" b="1" dirty="0"/>
              <a:t>unsaturated, NH, OH).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7337DD-7EA4-4E6C-9B71-EEC422BC9A62}"/>
              </a:ext>
            </a:extLst>
          </p:cNvPr>
          <p:cNvSpPr/>
          <p:nvPr/>
        </p:nvSpPr>
        <p:spPr>
          <a:xfrm>
            <a:off x="265043" y="5174974"/>
            <a:ext cx="11701670" cy="1424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highlight>
                  <a:srgbClr val="00FF00"/>
                </a:highlight>
              </a:rPr>
              <a:t>Ladder or semi ladder </a:t>
            </a:r>
            <a:r>
              <a:rPr lang="en-US" b="1" dirty="0"/>
              <a:t>polymer structures</a:t>
            </a:r>
          </a:p>
          <a:p>
            <a:pPr algn="ctr"/>
            <a:r>
              <a:rPr lang="en-US" b="1" dirty="0"/>
              <a:t>are possible for chains constructed of ring structures. A ladder polymer has a double-strand</a:t>
            </a:r>
          </a:p>
          <a:p>
            <a:pPr algn="ctr"/>
            <a:r>
              <a:rPr lang="en-US" b="1" dirty="0"/>
              <a:t>structure with an uninterrupted sequence of rings in which adjacent rings have two or more</a:t>
            </a:r>
          </a:p>
          <a:p>
            <a:pPr algn="ctr"/>
            <a:r>
              <a:rPr lang="en-US" b="1" dirty="0"/>
              <a:t>atoms in common</a:t>
            </a:r>
          </a:p>
        </p:txBody>
      </p:sp>
    </p:spTree>
    <p:extLst>
      <p:ext uri="{BB962C8B-B14F-4D97-AF65-F5344CB8AC3E}">
        <p14:creationId xmlns:p14="http://schemas.microsoft.com/office/powerpoint/2010/main" val="63526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22B49E-8636-46F0-802F-95312E889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106018"/>
            <a:ext cx="5953538" cy="82163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CC75AE-0151-4A79-A735-0B10D197A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765" y="1278628"/>
            <a:ext cx="7434470" cy="16898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6EA18B0-03D7-4C50-9702-BAB55119F234}"/>
              </a:ext>
            </a:extLst>
          </p:cNvPr>
          <p:cNvSpPr/>
          <p:nvPr/>
        </p:nvSpPr>
        <p:spPr>
          <a:xfrm>
            <a:off x="4147930" y="2557670"/>
            <a:ext cx="3193774" cy="34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Ladder Structures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3D5957-22F8-454D-BA9F-E4090F44B88A}"/>
              </a:ext>
            </a:extLst>
          </p:cNvPr>
          <p:cNvSpPr/>
          <p:nvPr/>
        </p:nvSpPr>
        <p:spPr>
          <a:xfrm>
            <a:off x="245165" y="3889513"/>
            <a:ext cx="11701670" cy="1577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highlight>
                  <a:srgbClr val="00FF00"/>
                </a:highlight>
              </a:rPr>
              <a:t>High molecular </a:t>
            </a:r>
            <a:r>
              <a:rPr lang="en-US" b="1" dirty="0"/>
              <a:t>weight and crosslinking are desirable for the same</a:t>
            </a:r>
          </a:p>
          <a:p>
            <a:pPr algn="ctr"/>
            <a:r>
              <a:rPr lang="en-US" b="1" dirty="0"/>
              <a:t>reason. </a:t>
            </a:r>
            <a:r>
              <a:rPr lang="en-US" b="1" u="sng" dirty="0">
                <a:highlight>
                  <a:srgbClr val="00FF00"/>
                </a:highlight>
              </a:rPr>
              <a:t>Strong secondary attractive forces </a:t>
            </a:r>
            <a:r>
              <a:rPr lang="en-US" b="1" dirty="0"/>
              <a:t>(including dipole–dipole and hydrogen bond interactions)</a:t>
            </a:r>
          </a:p>
          <a:p>
            <a:pPr algn="ctr"/>
            <a:r>
              <a:rPr lang="en-US" b="1" dirty="0"/>
              <a:t>improve heat resistance. </a:t>
            </a:r>
            <a:r>
              <a:rPr lang="en-US" b="1" u="sng" dirty="0">
                <a:highlight>
                  <a:srgbClr val="00FF00"/>
                </a:highlight>
              </a:rPr>
              <a:t>Crystallinity increases </a:t>
            </a:r>
            <a:r>
              <a:rPr lang="en-US" b="1" dirty="0"/>
              <a:t>heat resistance by serving as physical</a:t>
            </a:r>
          </a:p>
          <a:p>
            <a:pPr algn="ctr"/>
            <a:r>
              <a:rPr lang="en-US" b="1" dirty="0"/>
              <a:t>crosslinks that increase polymer chain rigidity and the effective secondary attractions.</a:t>
            </a:r>
          </a:p>
          <a:p>
            <a:pPr algn="ctr"/>
            <a:r>
              <a:rPr lang="en-US" b="1" u="sng" dirty="0">
                <a:highlight>
                  <a:srgbClr val="00FF00"/>
                </a:highlight>
              </a:rPr>
              <a:t>Branching lowers </a:t>
            </a:r>
            <a:r>
              <a:rPr lang="en-US" b="1" dirty="0"/>
              <a:t>heat resistance by preventing close packing of polymer chains.</a:t>
            </a:r>
          </a:p>
        </p:txBody>
      </p:sp>
    </p:spTree>
    <p:extLst>
      <p:ext uri="{BB962C8B-B14F-4D97-AF65-F5344CB8AC3E}">
        <p14:creationId xmlns:p14="http://schemas.microsoft.com/office/powerpoint/2010/main" val="79364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5128AF8-22DA-4E36-87F3-57435E94C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2163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028CE5-E7BA-46D4-A2E5-76CF9E6E46B4}"/>
              </a:ext>
            </a:extLst>
          </p:cNvPr>
          <p:cNvSpPr/>
          <p:nvPr/>
        </p:nvSpPr>
        <p:spPr>
          <a:xfrm>
            <a:off x="109330" y="967411"/>
            <a:ext cx="11973340" cy="2501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The factors that lead to increased heat resistance also present problems with respect to the synthesis of polymers and their utilization:-</a:t>
            </a:r>
            <a:endParaRPr lang="ar-IQ" b="1" dirty="0"/>
          </a:p>
          <a:p>
            <a:endParaRPr lang="en-US" b="1" dirty="0"/>
          </a:p>
          <a:p>
            <a:r>
              <a:rPr lang="en-US" dirty="0"/>
              <a:t>1- </a:t>
            </a:r>
            <a:r>
              <a:rPr lang="en-US" b="1" dirty="0"/>
              <a:t>Rigid polymer chains lead to decreased polymer solubility.</a:t>
            </a:r>
          </a:p>
          <a:p>
            <a:r>
              <a:rPr lang="en-US" b="1" dirty="0"/>
              <a:t>2- Low-molecular-weight polymers may precipitate from the reaction mixture and prevent further polymerization.</a:t>
            </a:r>
          </a:p>
          <a:p>
            <a:r>
              <a:rPr lang="en-US" b="1" dirty="0"/>
              <a:t>3- Polymers with highly rigid chains may also be infusible and intractable.</a:t>
            </a:r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6B3B9D-0891-462A-AC29-352D836E42B4}"/>
              </a:ext>
            </a:extLst>
          </p:cNvPr>
          <p:cNvSpPr/>
          <p:nvPr/>
        </p:nvSpPr>
        <p:spPr>
          <a:xfrm>
            <a:off x="109330" y="3849759"/>
            <a:ext cx="11973340" cy="2776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The synthesis of heat-resistant polymers may then require a compromise away from polymer chains with</a:t>
            </a:r>
          </a:p>
          <a:p>
            <a:r>
              <a:rPr lang="en-US" b="1" dirty="0"/>
              <a:t>maximum rigidity in order to achieve better solubility and processing properties. There are</a:t>
            </a:r>
          </a:p>
          <a:p>
            <a:r>
              <a:rPr lang="en-US" b="1" dirty="0"/>
              <a:t>two general approaches to this compromise.</a:t>
            </a:r>
          </a:p>
          <a:p>
            <a:endParaRPr lang="en-US" b="1" dirty="0"/>
          </a:p>
          <a:p>
            <a:r>
              <a:rPr lang="en-US" b="1" dirty="0"/>
              <a:t>1-involves the introduction of some </a:t>
            </a:r>
            <a:r>
              <a:rPr lang="en-US" b="1" dirty="0" err="1"/>
              <a:t>flexibilizing</a:t>
            </a:r>
            <a:r>
              <a:rPr lang="en-US" b="1" dirty="0"/>
              <a:t> linkages, such as </a:t>
            </a:r>
            <a:r>
              <a:rPr lang="en-US" b="1" dirty="0" err="1"/>
              <a:t>isopropylidene</a:t>
            </a:r>
            <a:r>
              <a:rPr lang="en-US" b="1" dirty="0"/>
              <a:t>, CO, and SO2, into the rigid polymer chain by using an appropriate monomer or comonomer. Such linkages decrease polymer chain rigidity while increasing solubility and processability.</a:t>
            </a:r>
          </a:p>
          <a:p>
            <a:r>
              <a:rPr lang="en-US" b="1" dirty="0"/>
              <a:t>2- The other approach involves the synthesis of reactive </a:t>
            </a:r>
            <a:r>
              <a:rPr lang="en-US" b="1" dirty="0" err="1"/>
              <a:t>telechelic</a:t>
            </a:r>
            <a:r>
              <a:rPr lang="en-US" b="1" dirty="0"/>
              <a:t> oligomers containing functional end groups capable of reacting with each other.</a:t>
            </a:r>
          </a:p>
          <a:p>
            <a:r>
              <a:rPr lang="en-US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012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C816AF1-8CFD-4AD7-9A11-706257849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2163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A57FC8-557B-4900-BBE2-9EC35B870F51}"/>
              </a:ext>
            </a:extLst>
          </p:cNvPr>
          <p:cNvSpPr/>
          <p:nvPr/>
        </p:nvSpPr>
        <p:spPr>
          <a:xfrm>
            <a:off x="145773" y="916493"/>
            <a:ext cx="5141844" cy="689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1- Aromatic </a:t>
            </a:r>
            <a:r>
              <a:rPr lang="en-US" b="1" dirty="0" err="1"/>
              <a:t>Polyethers</a:t>
            </a:r>
            <a:r>
              <a:rPr lang="en-US" b="1" dirty="0"/>
              <a:t> by Oxidative Coupling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7524BB-A966-46D8-973A-70C6D1607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714" y="1708485"/>
            <a:ext cx="11330608" cy="190726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04D5EAD-9BF3-4899-9546-67A9482D9EB8}"/>
              </a:ext>
            </a:extLst>
          </p:cNvPr>
          <p:cNvSpPr/>
          <p:nvPr/>
        </p:nvSpPr>
        <p:spPr>
          <a:xfrm>
            <a:off x="9854647" y="2040834"/>
            <a:ext cx="1648240" cy="8216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Tg</a:t>
            </a:r>
            <a:r>
              <a:rPr lang="en-US" b="1" dirty="0">
                <a:solidFill>
                  <a:schemeClr val="bg1"/>
                </a:solidFill>
              </a:rPr>
              <a:t>  210 C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Tm 262 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34954F-5263-4463-844E-FE06E388F8C2}"/>
              </a:ext>
            </a:extLst>
          </p:cNvPr>
          <p:cNvSpPr/>
          <p:nvPr/>
        </p:nvSpPr>
        <p:spPr>
          <a:xfrm>
            <a:off x="145773" y="3649231"/>
            <a:ext cx="5844210" cy="689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2-Aromatic </a:t>
            </a:r>
            <a:r>
              <a:rPr lang="en-US" b="1" dirty="0" err="1"/>
              <a:t>Polyethers</a:t>
            </a:r>
            <a:r>
              <a:rPr lang="en-US" b="1" dirty="0"/>
              <a:t> by Nucleophilic Substitution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A74D14-0ED4-468E-B303-C5AE1AB69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15" y="4436340"/>
            <a:ext cx="11330608" cy="2202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C0B628C-D458-4129-B78B-A8E1F15194CF}"/>
              </a:ext>
            </a:extLst>
          </p:cNvPr>
          <p:cNvSpPr/>
          <p:nvPr/>
        </p:nvSpPr>
        <p:spPr>
          <a:xfrm>
            <a:off x="1892575" y="5659376"/>
            <a:ext cx="3023982" cy="8216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Y is C=O,S=O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X is halogen</a:t>
            </a:r>
          </a:p>
        </p:txBody>
      </p:sp>
    </p:spTree>
    <p:extLst>
      <p:ext uri="{BB962C8B-B14F-4D97-AF65-F5344CB8AC3E}">
        <p14:creationId xmlns:p14="http://schemas.microsoft.com/office/powerpoint/2010/main" val="1554115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D61EA56-90B7-47EF-B7CE-C80431DDC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348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B0FA22-AE78-420B-A067-206955B4B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1073426"/>
            <a:ext cx="11555895" cy="53803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B361FC-2D68-4776-9001-1F1A96095A12}"/>
              </a:ext>
            </a:extLst>
          </p:cNvPr>
          <p:cNvSpPr/>
          <p:nvPr/>
        </p:nvSpPr>
        <p:spPr>
          <a:xfrm>
            <a:off x="6824870" y="2358887"/>
            <a:ext cx="4717773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Q: Give the </a:t>
            </a:r>
            <a:r>
              <a:rPr lang="en-US" b="1" dirty="0" err="1">
                <a:solidFill>
                  <a:schemeClr val="bg1"/>
                </a:solidFill>
              </a:rPr>
              <a:t>Tg</a:t>
            </a:r>
            <a:r>
              <a:rPr lang="en-US" b="1" dirty="0">
                <a:solidFill>
                  <a:schemeClr val="bg1"/>
                </a:solidFill>
              </a:rPr>
              <a:t> values of these polymers</a:t>
            </a:r>
          </a:p>
        </p:txBody>
      </p:sp>
    </p:spTree>
    <p:extLst>
      <p:ext uri="{BB962C8B-B14F-4D97-AF65-F5344CB8AC3E}">
        <p14:creationId xmlns:p14="http://schemas.microsoft.com/office/powerpoint/2010/main" val="243689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E7A4BB8-D5F0-4628-BA04-D4EFB3A4C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348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792D7A-6EE4-4855-BC05-DFCDB6DC7771}"/>
              </a:ext>
            </a:extLst>
          </p:cNvPr>
          <p:cNvSpPr/>
          <p:nvPr/>
        </p:nvSpPr>
        <p:spPr>
          <a:xfrm>
            <a:off x="197126" y="1038552"/>
            <a:ext cx="3685761" cy="525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3- Aromatic Polysulfides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E9A325-79C9-4239-BF47-DF814394A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25" y="1721937"/>
            <a:ext cx="11902108" cy="18561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C03D2FD-5B3F-425C-97EB-34CFA1301D7E}"/>
              </a:ext>
            </a:extLst>
          </p:cNvPr>
          <p:cNvSpPr/>
          <p:nvPr/>
        </p:nvSpPr>
        <p:spPr>
          <a:xfrm>
            <a:off x="10296939" y="1815548"/>
            <a:ext cx="1802295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Tm 285 C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Crystallinity 60 %</a:t>
            </a:r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FDBC27-681A-473A-9A42-177799E07981}"/>
              </a:ext>
            </a:extLst>
          </p:cNvPr>
          <p:cNvSpPr/>
          <p:nvPr/>
        </p:nvSpPr>
        <p:spPr>
          <a:xfrm>
            <a:off x="197125" y="4079979"/>
            <a:ext cx="3685761" cy="525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4- Aromatic Polyimides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BB8B05-F952-4949-ADAA-48218C0AD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25" y="4742588"/>
            <a:ext cx="4105848" cy="170952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8A72BC-32B1-40E3-9285-44C75891F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049" y="4742587"/>
            <a:ext cx="3982006" cy="17095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868466D-932E-4EDD-B80B-FD411333A6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5130" y="4742586"/>
            <a:ext cx="3574103" cy="170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13F17E6-59ED-44A8-963A-A7A3C1E5B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348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7D8F7E-C4D8-4432-99E0-9766F851BACC}"/>
              </a:ext>
            </a:extLst>
          </p:cNvPr>
          <p:cNvSpPr/>
          <p:nvPr/>
        </p:nvSpPr>
        <p:spPr>
          <a:xfrm>
            <a:off x="109330" y="967410"/>
            <a:ext cx="11973340" cy="3578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highlight>
                  <a:srgbClr val="00FF00"/>
                </a:highlight>
              </a:rPr>
              <a:t>Polyimides (PIs) </a:t>
            </a:r>
            <a:r>
              <a:rPr lang="en-US" b="1" dirty="0"/>
              <a:t>are mostly amorphous materials with high glass transition temperatures.</a:t>
            </a:r>
          </a:p>
          <a:p>
            <a:pPr algn="ctr"/>
            <a:r>
              <a:rPr lang="en-US" b="1" dirty="0"/>
              <a:t>The resistance of PI to organic solvents is excellent. Polyimides show good oxidation resistance</a:t>
            </a:r>
          </a:p>
          <a:p>
            <a:pPr algn="ctr"/>
            <a:r>
              <a:rPr lang="en-US" b="1" dirty="0"/>
              <a:t>and hydrolytic stability toward acidic environments, comparable to PET and better than</a:t>
            </a:r>
          </a:p>
          <a:p>
            <a:pPr algn="ctr"/>
            <a:r>
              <a:rPr lang="en-US" b="1" dirty="0"/>
              <a:t>nylon 6/6. However</a:t>
            </a:r>
            <a:r>
              <a:rPr lang="en-US" dirty="0"/>
              <a:t>,</a:t>
            </a:r>
          </a:p>
          <a:p>
            <a:pPr algn="ctr"/>
            <a:endParaRPr lang="en-US" dirty="0"/>
          </a:p>
          <a:p>
            <a:pPr algn="ctr"/>
            <a:r>
              <a:rPr lang="en-US" b="1" dirty="0">
                <a:highlight>
                  <a:srgbClr val="00FF00"/>
                </a:highlight>
              </a:rPr>
              <a:t>Appropriate dianhydride </a:t>
            </a:r>
            <a:r>
              <a:rPr lang="en-US" b="1" dirty="0"/>
              <a:t>and diamines are used to increase solubility and melt processability by decreasing</a:t>
            </a:r>
          </a:p>
          <a:p>
            <a:pPr algn="ctr"/>
            <a:r>
              <a:rPr lang="en-US" b="1" dirty="0"/>
              <a:t>molecular order and packing. This is done by introducing flexible segments [aliphatic, O,</a:t>
            </a:r>
          </a:p>
          <a:p>
            <a:pPr algn="ctr"/>
            <a:r>
              <a:rPr lang="en-US" b="1" dirty="0"/>
              <a:t>S, CO, SO2, C(CH3)2, C(CF3)2] into the polyimide chains or bulky side groups.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6DE616-4F83-4B51-AD41-68E00394AAC3}"/>
              </a:ext>
            </a:extLst>
          </p:cNvPr>
          <p:cNvSpPr/>
          <p:nvPr/>
        </p:nvSpPr>
        <p:spPr>
          <a:xfrm>
            <a:off x="109330" y="4729336"/>
            <a:ext cx="3685761" cy="525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5- Polyether imides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0BF531-5720-406E-B680-36736C701A04}"/>
              </a:ext>
            </a:extLst>
          </p:cNvPr>
          <p:cNvSpPr/>
          <p:nvPr/>
        </p:nvSpPr>
        <p:spPr>
          <a:xfrm>
            <a:off x="109330" y="5438382"/>
            <a:ext cx="11973340" cy="13533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Polyetherimides (PEI) are polyimides containing </a:t>
            </a:r>
            <a:r>
              <a:rPr lang="en-US" b="1" dirty="0">
                <a:highlight>
                  <a:srgbClr val="00FF00"/>
                </a:highlight>
              </a:rPr>
              <a:t>sufficient ether as well as other </a:t>
            </a:r>
            <a:r>
              <a:rPr lang="en-US" b="1" dirty="0" err="1">
                <a:highlight>
                  <a:srgbClr val="00FF00"/>
                </a:highlight>
              </a:rPr>
              <a:t>flexibilizing</a:t>
            </a:r>
            <a:endParaRPr lang="en-US" b="1" dirty="0">
              <a:highlight>
                <a:srgbClr val="00FF00"/>
              </a:highlight>
            </a:endParaRPr>
          </a:p>
          <a:p>
            <a:pPr algn="ctr"/>
            <a:r>
              <a:rPr lang="en-US" b="1" dirty="0">
                <a:highlight>
                  <a:srgbClr val="00FF00"/>
                </a:highlight>
              </a:rPr>
              <a:t>structural units </a:t>
            </a:r>
            <a:r>
              <a:rPr lang="en-US" b="1" dirty="0"/>
              <a:t>to impart melt processability by conventional techniques, such as injection</a:t>
            </a:r>
          </a:p>
          <a:p>
            <a:pPr algn="ctr"/>
            <a:r>
              <a:rPr lang="en-US" b="1" dirty="0"/>
              <a:t>molding and extrusion.</a:t>
            </a:r>
          </a:p>
        </p:txBody>
      </p:sp>
    </p:spTree>
    <p:extLst>
      <p:ext uri="{BB962C8B-B14F-4D97-AF65-F5344CB8AC3E}">
        <p14:creationId xmlns:p14="http://schemas.microsoft.com/office/powerpoint/2010/main" val="2166191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647D0D7-3DB9-4CD1-B2AE-291455D80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231" y="66261"/>
            <a:ext cx="5953538" cy="8348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2000" b="1" u="sng" dirty="0">
                <a:solidFill>
                  <a:schemeClr val="bg1"/>
                </a:solidFill>
                <a:latin typeface="Arial Black" panose="020B0A04020102020204" pitchFamily="34" charset="0"/>
              </a:rPr>
              <a:t>HIGH-PERFORMANCE POLYMERS</a:t>
            </a:r>
            <a:br>
              <a:rPr lang="en-US" b="1" u="sng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AE0F51-0070-42EC-BBFD-A5913B503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887" y="1073427"/>
            <a:ext cx="3267531" cy="1683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BBA413-7A88-4BE4-83E6-9CC2D0ADD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418" y="1073427"/>
            <a:ext cx="4477375" cy="16830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80E4AF-F7F4-4FF8-8FAC-74423263A8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887" y="2971735"/>
            <a:ext cx="7744906" cy="17990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EEC231-94F2-4B5A-94DF-8604D747246A}"/>
              </a:ext>
            </a:extLst>
          </p:cNvPr>
          <p:cNvSpPr/>
          <p:nvPr/>
        </p:nvSpPr>
        <p:spPr>
          <a:xfrm>
            <a:off x="2307887" y="4986065"/>
            <a:ext cx="7744906" cy="9774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PEI is amorphous with a glass transition temperature of 215C and continuous-use temperature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of 170–180C</a:t>
            </a:r>
            <a:r>
              <a:rPr lang="en-US" b="1" u="sng" dirty="0">
                <a:solidFill>
                  <a:schemeClr val="bg1"/>
                </a:solidFill>
              </a:rPr>
              <a:t>.(Trade Name : </a:t>
            </a:r>
            <a:r>
              <a:rPr lang="en-US" b="1" u="sng" dirty="0" err="1">
                <a:solidFill>
                  <a:schemeClr val="bg1"/>
                </a:solidFill>
              </a:rPr>
              <a:t>Altem</a:t>
            </a:r>
            <a:r>
              <a:rPr lang="en-US" b="1" u="sng" dirty="0">
                <a:solidFill>
                  <a:schemeClr val="bg1"/>
                </a:solidFill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77059138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155</TotalTime>
  <Words>911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Gill Sans MT</vt:lpstr>
      <vt:lpstr>Parcel</vt:lpstr>
      <vt:lpstr>PowerPoint Presentation</vt:lpstr>
      <vt:lpstr>HIGH-PERFORMANCE POLYMERS </vt:lpstr>
      <vt:lpstr>HIGH-PERFORMANCE POLYMERS </vt:lpstr>
      <vt:lpstr>HIGH-PERFORMANCE POLYMERS </vt:lpstr>
      <vt:lpstr>HIGH-PERFORMANCE POLYMERS </vt:lpstr>
      <vt:lpstr>HIGH-PERFORMANCE POLYMERS </vt:lpstr>
      <vt:lpstr>HIGH-PERFORMANCE POLYMERS </vt:lpstr>
      <vt:lpstr>HIGH-PERFORMANCE POLYMERS </vt:lpstr>
      <vt:lpstr>HIGH-PERFORMANCE POLYMERS </vt:lpstr>
      <vt:lpstr>HIGH-PERFORMANCE POLYMERS </vt:lpstr>
      <vt:lpstr>HIGH-PERFORMANCE POLYMERS </vt:lpstr>
      <vt:lpstr>HIGH-PERFORMANCE POLYMERS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17</cp:revision>
  <dcterms:created xsi:type="dcterms:W3CDTF">2021-01-16T15:50:12Z</dcterms:created>
  <dcterms:modified xsi:type="dcterms:W3CDTF">2021-01-18T16:52:33Z</dcterms:modified>
</cp:coreProperties>
</file>